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embeddedFontLst>
    <p:embeddedFont>
      <p:font typeface="Fira Mono Medium" panose="020F0502020204030204" pitchFamily="49" charset="0"/>
      <p:regular r:id="rId10"/>
    </p:embeddedFont>
    <p:embeddedFont>
      <p:font typeface="Fira Sans" panose="020F0502020204030204" pitchFamily="3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612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8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F0F1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71368"/>
            <a:ext cx="714398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Game of Stocks Report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420308"/>
            <a:ext cx="75564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Investment Strategy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280190" y="4355783"/>
            <a:ext cx="214955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Student Name: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280190" y="5291257"/>
            <a:ext cx="21495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MD ABDULLAH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990767" y="4355783"/>
            <a:ext cx="21495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Neptun Code: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990767" y="4936927"/>
            <a:ext cx="21495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ZCQBT5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1701343" y="4355783"/>
            <a:ext cx="214955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Final Game Rank: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1701343" y="5291257"/>
            <a:ext cx="21495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28</a:t>
            </a:r>
            <a:endParaRPr lang="en-US" sz="17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BBABA1-BDA6-1053-B174-B5269A7B2451}"/>
              </a:ext>
            </a:extLst>
          </p:cNvPr>
          <p:cNvSpPr/>
          <p:nvPr/>
        </p:nvSpPr>
        <p:spPr>
          <a:xfrm>
            <a:off x="12742985" y="7702062"/>
            <a:ext cx="1887415" cy="527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38382"/>
            <a:ext cx="1258693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The Hard Numbers: Financial Dashboard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614136"/>
            <a:ext cx="304800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$10000</a:t>
            </a:r>
            <a:endParaRPr lang="en-US" sz="5850" dirty="0"/>
          </a:p>
        </p:txBody>
      </p:sp>
      <p:sp>
        <p:nvSpPr>
          <p:cNvPr id="4" name="Text 2"/>
          <p:cNvSpPr/>
          <p:nvPr/>
        </p:nvSpPr>
        <p:spPr>
          <a:xfrm>
            <a:off x="900113" y="36459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Starting Capital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25278" y="2614136"/>
            <a:ext cx="304811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$9932</a:t>
            </a:r>
            <a:endParaRPr lang="en-US" sz="5850" dirty="0"/>
          </a:p>
        </p:txBody>
      </p:sp>
      <p:sp>
        <p:nvSpPr>
          <p:cNvPr id="6" name="Text 4"/>
          <p:cNvSpPr/>
          <p:nvPr/>
        </p:nvSpPr>
        <p:spPr>
          <a:xfrm>
            <a:off x="4231719" y="36459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Ending Net Worth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456884" y="2614136"/>
            <a:ext cx="304811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-$67</a:t>
            </a:r>
            <a:endParaRPr lang="en-US" sz="5850" dirty="0"/>
          </a:p>
        </p:txBody>
      </p:sp>
      <p:sp>
        <p:nvSpPr>
          <p:cNvPr id="8" name="Text 6"/>
          <p:cNvSpPr/>
          <p:nvPr/>
        </p:nvSpPr>
        <p:spPr>
          <a:xfrm>
            <a:off x="7563326" y="36459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Total Gain/Loss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788491" y="2614136"/>
            <a:ext cx="304811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-0.67%</a:t>
            </a:r>
            <a:endParaRPr lang="en-US" sz="5850" dirty="0"/>
          </a:p>
        </p:txBody>
      </p:sp>
      <p:sp>
        <p:nvSpPr>
          <p:cNvPr id="10" name="Text 8"/>
          <p:cNvSpPr/>
          <p:nvPr/>
        </p:nvSpPr>
        <p:spPr>
          <a:xfrm>
            <a:off x="10894933" y="36459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Overall Return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793790" y="4595574"/>
            <a:ext cx="4196358" cy="1677591"/>
          </a:xfrm>
          <a:prstGeom prst="roundRect">
            <a:avLst>
              <a:gd name="adj" fmla="val 8721"/>
            </a:avLst>
          </a:prstGeom>
          <a:solidFill>
            <a:srgbClr val="0F0F10"/>
          </a:solidFill>
          <a:ln/>
        </p:spPr>
      </p:sp>
      <p:sp>
        <p:nvSpPr>
          <p:cNvPr id="12" name="Shape 10"/>
          <p:cNvSpPr/>
          <p:nvPr/>
        </p:nvSpPr>
        <p:spPr>
          <a:xfrm>
            <a:off x="793790" y="4565094"/>
            <a:ext cx="4196358" cy="121920"/>
          </a:xfrm>
          <a:prstGeom prst="roundRect">
            <a:avLst>
              <a:gd name="adj" fmla="val 27907"/>
            </a:avLst>
          </a:prstGeom>
          <a:solidFill>
            <a:srgbClr val="FF6BD8"/>
          </a:solidFill>
          <a:ln/>
        </p:spPr>
      </p:sp>
      <p:sp>
        <p:nvSpPr>
          <p:cNvPr id="13" name="Shape 11"/>
          <p:cNvSpPr/>
          <p:nvPr/>
        </p:nvSpPr>
        <p:spPr>
          <a:xfrm>
            <a:off x="2551688" y="4255413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FF6BD8"/>
          </a:solidFill>
          <a:ln/>
        </p:spPr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55761" y="4459486"/>
            <a:ext cx="272177" cy="272177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051084" y="51625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Cash Remaining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051084" y="5652968"/>
            <a:ext cx="3681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$0.00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5216962" y="4595574"/>
            <a:ext cx="4196358" cy="1677591"/>
          </a:xfrm>
          <a:prstGeom prst="roundRect">
            <a:avLst>
              <a:gd name="adj" fmla="val 8721"/>
            </a:avLst>
          </a:prstGeom>
          <a:solidFill>
            <a:srgbClr val="0F0F10"/>
          </a:solidFill>
          <a:ln/>
        </p:spPr>
      </p:sp>
      <p:sp>
        <p:nvSpPr>
          <p:cNvPr id="18" name="Shape 15"/>
          <p:cNvSpPr/>
          <p:nvPr/>
        </p:nvSpPr>
        <p:spPr>
          <a:xfrm>
            <a:off x="5216962" y="4565094"/>
            <a:ext cx="4196358" cy="121920"/>
          </a:xfrm>
          <a:prstGeom prst="roundRect">
            <a:avLst>
              <a:gd name="adj" fmla="val 27907"/>
            </a:avLst>
          </a:prstGeom>
          <a:solidFill>
            <a:srgbClr val="FF6BD8"/>
          </a:solidFill>
          <a:ln/>
        </p:spPr>
      </p:sp>
      <p:sp>
        <p:nvSpPr>
          <p:cNvPr id="19" name="Shape 16"/>
          <p:cNvSpPr/>
          <p:nvPr/>
        </p:nvSpPr>
        <p:spPr>
          <a:xfrm>
            <a:off x="6974860" y="4255413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FF6BD8"/>
          </a:solidFill>
          <a:ln/>
        </p:spPr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8933" y="4459486"/>
            <a:ext cx="272177" cy="272177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474256" y="51625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Buying Power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5474256" y="5652968"/>
            <a:ext cx="3681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$2,205.72</a:t>
            </a:r>
            <a:endParaRPr lang="en-US" sz="1750" dirty="0"/>
          </a:p>
        </p:txBody>
      </p:sp>
      <p:sp>
        <p:nvSpPr>
          <p:cNvPr id="23" name="Shape 19"/>
          <p:cNvSpPr/>
          <p:nvPr/>
        </p:nvSpPr>
        <p:spPr>
          <a:xfrm>
            <a:off x="9640133" y="4595574"/>
            <a:ext cx="4196358" cy="1677591"/>
          </a:xfrm>
          <a:prstGeom prst="roundRect">
            <a:avLst>
              <a:gd name="adj" fmla="val 8721"/>
            </a:avLst>
          </a:prstGeom>
          <a:solidFill>
            <a:srgbClr val="0F0F10"/>
          </a:solidFill>
          <a:ln/>
        </p:spPr>
      </p:sp>
      <p:sp>
        <p:nvSpPr>
          <p:cNvPr id="24" name="Shape 20"/>
          <p:cNvSpPr/>
          <p:nvPr/>
        </p:nvSpPr>
        <p:spPr>
          <a:xfrm>
            <a:off x="9640133" y="4565094"/>
            <a:ext cx="4196358" cy="121920"/>
          </a:xfrm>
          <a:prstGeom prst="roundRect">
            <a:avLst>
              <a:gd name="adj" fmla="val 27907"/>
            </a:avLst>
          </a:prstGeom>
          <a:solidFill>
            <a:srgbClr val="FF6BD8"/>
          </a:solidFill>
          <a:ln/>
        </p:spPr>
      </p:sp>
      <p:sp>
        <p:nvSpPr>
          <p:cNvPr id="25" name="Shape 21"/>
          <p:cNvSpPr/>
          <p:nvPr/>
        </p:nvSpPr>
        <p:spPr>
          <a:xfrm>
            <a:off x="11398032" y="4255413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FF6BD8"/>
          </a:solidFill>
          <a:ln/>
        </p:spPr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02105" y="4459486"/>
            <a:ext cx="272177" cy="272177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9897427" y="51625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Borrowed Cash</a:t>
            </a:r>
            <a:endParaRPr lang="en-US" sz="2200" dirty="0"/>
          </a:p>
        </p:txBody>
      </p:sp>
      <p:sp>
        <p:nvSpPr>
          <p:cNvPr id="28" name="Text 23"/>
          <p:cNvSpPr/>
          <p:nvPr/>
        </p:nvSpPr>
        <p:spPr>
          <a:xfrm>
            <a:off x="9897427" y="5652968"/>
            <a:ext cx="3681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$7,727.18</a:t>
            </a:r>
            <a:endParaRPr lang="en-US" sz="1750" dirty="0"/>
          </a:p>
        </p:txBody>
      </p:sp>
      <p:sp>
        <p:nvSpPr>
          <p:cNvPr id="29" name="Text 24"/>
          <p:cNvSpPr/>
          <p:nvPr/>
        </p:nvSpPr>
        <p:spPr>
          <a:xfrm>
            <a:off x="793790" y="652831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Platform Used: MarketWatch</a:t>
            </a:r>
            <a:endParaRPr lang="en-US" sz="175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B48454-8BDB-77AB-D069-7D75C23B726C}"/>
              </a:ext>
            </a:extLst>
          </p:cNvPr>
          <p:cNvSpPr/>
          <p:nvPr/>
        </p:nvSpPr>
        <p:spPr>
          <a:xfrm>
            <a:off x="12742985" y="7702062"/>
            <a:ext cx="1887415" cy="527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2687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Methodology: Trading Approach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484596"/>
            <a:ext cx="7556421" cy="2214205"/>
          </a:xfrm>
          <a:prstGeom prst="roundRect">
            <a:avLst>
              <a:gd name="adj" fmla="val 1537"/>
            </a:avLst>
          </a:prstGeom>
          <a:solidFill>
            <a:srgbClr val="2E2E2F"/>
          </a:solidFill>
          <a:ln/>
        </p:spPr>
      </p:sp>
      <p:sp>
        <p:nvSpPr>
          <p:cNvPr id="5" name="Shape 2"/>
          <p:cNvSpPr/>
          <p:nvPr/>
        </p:nvSpPr>
        <p:spPr>
          <a:xfrm>
            <a:off x="1020604" y="2711410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6BD8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7770" y="2898457"/>
            <a:ext cx="306110" cy="3061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0604" y="3618667"/>
            <a:ext cx="35705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News-Driven Decisions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020604" y="4109085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Buy/sell based on news: acquisitions, earnings, sentiment.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793790" y="4925616"/>
            <a:ext cx="7556421" cy="2577108"/>
          </a:xfrm>
          <a:prstGeom prst="roundRect">
            <a:avLst>
              <a:gd name="adj" fmla="val 1320"/>
            </a:avLst>
          </a:prstGeom>
          <a:solidFill>
            <a:srgbClr val="2E2E2F"/>
          </a:solidFill>
          <a:ln/>
        </p:spPr>
      </p:sp>
      <p:sp>
        <p:nvSpPr>
          <p:cNvPr id="10" name="Shape 6"/>
          <p:cNvSpPr/>
          <p:nvPr/>
        </p:nvSpPr>
        <p:spPr>
          <a:xfrm>
            <a:off x="1020604" y="5152430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6BD8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07770" y="5339477"/>
            <a:ext cx="306110" cy="30611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20604" y="60596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Core Philosophy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1020604" y="6550104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"React fast to news. Buy with strong momentum, avoid deep analysis."</a:t>
            </a:r>
            <a:endParaRPr lang="en-US" sz="17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2D2A2F-4D56-B312-4D52-3332262D5D22}"/>
              </a:ext>
            </a:extLst>
          </p:cNvPr>
          <p:cNvSpPr/>
          <p:nvPr/>
        </p:nvSpPr>
        <p:spPr>
          <a:xfrm>
            <a:off x="12742985" y="7702062"/>
            <a:ext cx="1887415" cy="527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0440" y="519113"/>
            <a:ext cx="7823121" cy="1179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Performance Narrative &amp; Risk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801886" y="1981557"/>
            <a:ext cx="22860" cy="4231243"/>
          </a:xfrm>
          <a:prstGeom prst="roundRect">
            <a:avLst>
              <a:gd name="adj" fmla="val 123839"/>
            </a:avLst>
          </a:prstGeom>
          <a:solidFill>
            <a:srgbClr val="474748"/>
          </a:solidFill>
          <a:ln/>
        </p:spPr>
      </p:sp>
      <p:sp>
        <p:nvSpPr>
          <p:cNvPr id="5" name="Shape 2"/>
          <p:cNvSpPr/>
          <p:nvPr/>
        </p:nvSpPr>
        <p:spPr>
          <a:xfrm>
            <a:off x="779026" y="2182416"/>
            <a:ext cx="377428" cy="22860"/>
          </a:xfrm>
          <a:prstGeom prst="roundRect">
            <a:avLst>
              <a:gd name="adj" fmla="val 123839"/>
            </a:avLst>
          </a:prstGeom>
          <a:solidFill>
            <a:srgbClr val="474748"/>
          </a:solidFill>
          <a:ln/>
        </p:spPr>
      </p:sp>
      <p:sp>
        <p:nvSpPr>
          <p:cNvPr id="6" name="Shape 3"/>
          <p:cNvSpPr/>
          <p:nvPr/>
        </p:nvSpPr>
        <p:spPr>
          <a:xfrm>
            <a:off x="731163" y="2123122"/>
            <a:ext cx="141446" cy="141446"/>
          </a:xfrm>
          <a:prstGeom prst="roundRect">
            <a:avLst>
              <a:gd name="adj" fmla="val 323233"/>
            </a:avLst>
          </a:prstGeom>
          <a:solidFill>
            <a:srgbClr val="FF6BD8"/>
          </a:solidFill>
          <a:ln/>
        </p:spPr>
      </p:sp>
      <p:sp>
        <p:nvSpPr>
          <p:cNvPr id="7" name="Text 4"/>
          <p:cNvSpPr/>
          <p:nvPr/>
        </p:nvSpPr>
        <p:spPr>
          <a:xfrm>
            <a:off x="1556861" y="2046327"/>
            <a:ext cx="235910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Early Volatility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556861" y="2454354"/>
            <a:ext cx="6926699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News-driven trades caused small up/down movements.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779026" y="3334583"/>
            <a:ext cx="377428" cy="22860"/>
          </a:xfrm>
          <a:prstGeom prst="roundRect">
            <a:avLst>
              <a:gd name="adj" fmla="val 123839"/>
            </a:avLst>
          </a:prstGeom>
          <a:solidFill>
            <a:srgbClr val="474748"/>
          </a:solidFill>
          <a:ln/>
        </p:spPr>
      </p:sp>
      <p:sp>
        <p:nvSpPr>
          <p:cNvPr id="10" name="Shape 7"/>
          <p:cNvSpPr/>
          <p:nvPr/>
        </p:nvSpPr>
        <p:spPr>
          <a:xfrm>
            <a:off x="731163" y="3275290"/>
            <a:ext cx="141446" cy="141446"/>
          </a:xfrm>
          <a:prstGeom prst="roundRect">
            <a:avLst>
              <a:gd name="adj" fmla="val 323233"/>
            </a:avLst>
          </a:prstGeom>
          <a:solidFill>
            <a:srgbClr val="FF6BD8"/>
          </a:solidFill>
          <a:ln/>
        </p:spPr>
      </p:sp>
      <p:sp>
        <p:nvSpPr>
          <p:cNvPr id="11" name="Text 8"/>
          <p:cNvSpPr/>
          <p:nvPr/>
        </p:nvSpPr>
        <p:spPr>
          <a:xfrm>
            <a:off x="1556861" y="3198495"/>
            <a:ext cx="235910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Mid-Game Mix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556861" y="3606522"/>
            <a:ext cx="6926699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Positive announcements and negative news led to mixed results.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79026" y="4486751"/>
            <a:ext cx="377428" cy="22860"/>
          </a:xfrm>
          <a:prstGeom prst="roundRect">
            <a:avLst>
              <a:gd name="adj" fmla="val 123839"/>
            </a:avLst>
          </a:prstGeom>
          <a:solidFill>
            <a:srgbClr val="474748"/>
          </a:solidFill>
          <a:ln/>
        </p:spPr>
      </p:sp>
      <p:sp>
        <p:nvSpPr>
          <p:cNvPr id="14" name="Shape 11"/>
          <p:cNvSpPr/>
          <p:nvPr/>
        </p:nvSpPr>
        <p:spPr>
          <a:xfrm>
            <a:off x="731163" y="4427458"/>
            <a:ext cx="141446" cy="141446"/>
          </a:xfrm>
          <a:prstGeom prst="roundRect">
            <a:avLst>
              <a:gd name="adj" fmla="val 323233"/>
            </a:avLst>
          </a:prstGeom>
          <a:solidFill>
            <a:srgbClr val="FF6BD8"/>
          </a:solidFill>
          <a:ln/>
        </p:spPr>
      </p:sp>
      <p:sp>
        <p:nvSpPr>
          <p:cNvPr id="15" name="Text 12"/>
          <p:cNvSpPr/>
          <p:nvPr/>
        </p:nvSpPr>
        <p:spPr>
          <a:xfrm>
            <a:off x="1556861" y="4350663"/>
            <a:ext cx="2359104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Stabilized Loss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1556861" y="4758690"/>
            <a:ext cx="6926699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Portfolio stabilized, but remained slightly below initial capital.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779026" y="5638919"/>
            <a:ext cx="377428" cy="22860"/>
          </a:xfrm>
          <a:prstGeom prst="roundRect">
            <a:avLst>
              <a:gd name="adj" fmla="val 123839"/>
            </a:avLst>
          </a:prstGeom>
          <a:solidFill>
            <a:srgbClr val="474748"/>
          </a:solidFill>
          <a:ln/>
        </p:spPr>
      </p:sp>
      <p:sp>
        <p:nvSpPr>
          <p:cNvPr id="18" name="Shape 15"/>
          <p:cNvSpPr/>
          <p:nvPr/>
        </p:nvSpPr>
        <p:spPr>
          <a:xfrm>
            <a:off x="731163" y="5579626"/>
            <a:ext cx="141446" cy="141446"/>
          </a:xfrm>
          <a:prstGeom prst="roundRect">
            <a:avLst>
              <a:gd name="adj" fmla="val 323233"/>
            </a:avLst>
          </a:prstGeom>
          <a:solidFill>
            <a:srgbClr val="FF6BD8"/>
          </a:solidFill>
          <a:ln/>
        </p:spPr>
      </p:sp>
      <p:sp>
        <p:nvSpPr>
          <p:cNvPr id="19" name="Text 16"/>
          <p:cNvSpPr/>
          <p:nvPr/>
        </p:nvSpPr>
        <p:spPr>
          <a:xfrm>
            <a:off x="1556861" y="5502831"/>
            <a:ext cx="2546033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Small Overall Loss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1556861" y="5910858"/>
            <a:ext cx="6926699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Portfolio finished with a slight loss.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660440" y="6425089"/>
            <a:ext cx="7823121" cy="1285399"/>
          </a:xfrm>
          <a:prstGeom prst="roundRect">
            <a:avLst>
              <a:gd name="adj" fmla="val 2202"/>
            </a:avLst>
          </a:prstGeom>
          <a:solidFill>
            <a:srgbClr val="4D0038"/>
          </a:solidFill>
          <a:ln/>
        </p:spPr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154" y="6675477"/>
            <a:ext cx="294799" cy="235863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332667" y="6660952"/>
            <a:ext cx="3111818" cy="294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Risk Profile: Moderate</a:t>
            </a:r>
            <a:endParaRPr lang="en-US" sz="1850" dirty="0"/>
          </a:p>
        </p:txBody>
      </p:sp>
      <p:sp>
        <p:nvSpPr>
          <p:cNvPr id="24" name="Text 20"/>
          <p:cNvSpPr/>
          <p:nvPr/>
        </p:nvSpPr>
        <p:spPr>
          <a:xfrm>
            <a:off x="1332667" y="7144464"/>
            <a:ext cx="6962180" cy="301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Large positions based on news, without leverage.</a:t>
            </a:r>
            <a:endParaRPr lang="en-US" sz="145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A480762-153E-A27E-DFF3-A570B01F399A}"/>
              </a:ext>
            </a:extLst>
          </p:cNvPr>
          <p:cNvSpPr/>
          <p:nvPr/>
        </p:nvSpPr>
        <p:spPr>
          <a:xfrm>
            <a:off x="12742985" y="7702062"/>
            <a:ext cx="1887415" cy="527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9222" y="345162"/>
            <a:ext cx="5458897" cy="392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Evidence: Best &amp; Worst Trades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39222" y="1051203"/>
            <a:ext cx="2510433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Best Trades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439222" y="1490543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MS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+1.18% (+$124.16)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39222" y="1735098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AVGO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+4.99% (+$16.73)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39222" y="1979652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VSPGX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+2.62% (+$28.78)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39222" y="2224207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RDDT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+0.17% (+$0.35)</a:t>
            </a:r>
            <a:endParaRPr lang="en-US" sz="9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22" y="2566154"/>
            <a:ext cx="6722864" cy="67228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475934" y="1051203"/>
            <a:ext cx="2510433" cy="31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Worst Trades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7475934" y="1490543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ETH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–25.17% (–$217.80)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7475934" y="1735098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BLK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–7.16% (–$251.19)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7475934" y="1979652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NKE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–9.46% (–$66.00)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7475934" y="2224207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CRNX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–6.63% (–$30.50)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7475934" y="2468761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MRM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–14.46% (–$35.00)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7475934" y="2713315"/>
            <a:ext cx="6722864" cy="20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PEP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–5.41% (–$8.29)</a:t>
            </a:r>
            <a:endParaRPr lang="en-US" sz="9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934" y="3055263"/>
            <a:ext cx="6722864" cy="672286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D9E567C-EE47-1DE1-6440-C1A8A9F006C9}"/>
              </a:ext>
            </a:extLst>
          </p:cNvPr>
          <p:cNvSpPr/>
          <p:nvPr/>
        </p:nvSpPr>
        <p:spPr>
          <a:xfrm>
            <a:off x="12742985" y="7702062"/>
            <a:ext cx="1887415" cy="527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1640" y="773906"/>
            <a:ext cx="5297805" cy="662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Final Reflection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741640" y="1753910"/>
            <a:ext cx="7660719" cy="1266587"/>
          </a:xfrm>
          <a:prstGeom prst="roundRect">
            <a:avLst>
              <a:gd name="adj" fmla="val 8663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18780" y="1753910"/>
            <a:ext cx="91440" cy="1266587"/>
          </a:xfrm>
          <a:prstGeom prst="roundRect">
            <a:avLst>
              <a:gd name="adj" fmla="val 34763"/>
            </a:avLst>
          </a:prstGeom>
          <a:solidFill>
            <a:srgbClr val="FF6BD8"/>
          </a:solidFill>
          <a:ln/>
        </p:spPr>
      </p:sp>
      <p:sp>
        <p:nvSpPr>
          <p:cNvPr id="6" name="Text 3"/>
          <p:cNvSpPr/>
          <p:nvPr/>
        </p:nvSpPr>
        <p:spPr>
          <a:xfrm>
            <a:off x="1044892" y="1988582"/>
            <a:ext cx="2648903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Strategy Outcome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1044892" y="2446734"/>
            <a:ext cx="712279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Slight loss, close to break-even.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41640" y="3232309"/>
            <a:ext cx="7660719" cy="1266587"/>
          </a:xfrm>
          <a:prstGeom prst="roundRect">
            <a:avLst>
              <a:gd name="adj" fmla="val 8663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8780" y="3232309"/>
            <a:ext cx="91440" cy="1266587"/>
          </a:xfrm>
          <a:prstGeom prst="roundRect">
            <a:avLst>
              <a:gd name="adj" fmla="val 34763"/>
            </a:avLst>
          </a:prstGeom>
          <a:solidFill>
            <a:srgbClr val="FF6BD8"/>
          </a:solidFill>
          <a:ln/>
        </p:spPr>
      </p:sp>
      <p:sp>
        <p:nvSpPr>
          <p:cNvPr id="10" name="Text 7"/>
          <p:cNvSpPr/>
          <p:nvPr/>
        </p:nvSpPr>
        <p:spPr>
          <a:xfrm>
            <a:off x="1044892" y="3466981"/>
            <a:ext cx="3018711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News Trading Lesson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1044892" y="3925133"/>
            <a:ext cx="712279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Unpredictable; quick gains and sudden losses.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741640" y="4710708"/>
            <a:ext cx="7660719" cy="1266587"/>
          </a:xfrm>
          <a:prstGeom prst="roundRect">
            <a:avLst>
              <a:gd name="adj" fmla="val 8663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718780" y="4710708"/>
            <a:ext cx="91440" cy="1266587"/>
          </a:xfrm>
          <a:prstGeom prst="roundRect">
            <a:avLst>
              <a:gd name="adj" fmla="val 34763"/>
            </a:avLst>
          </a:prstGeom>
          <a:solidFill>
            <a:srgbClr val="FF6BD8"/>
          </a:solidFill>
          <a:ln/>
        </p:spPr>
      </p:sp>
      <p:sp>
        <p:nvSpPr>
          <p:cNvPr id="14" name="Text 11"/>
          <p:cNvSpPr/>
          <p:nvPr/>
        </p:nvSpPr>
        <p:spPr>
          <a:xfrm>
            <a:off x="1044892" y="4945380"/>
            <a:ext cx="2648903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Future Approach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1044892" y="5403533"/>
            <a:ext cx="712279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More structured strategy needed (momentum, technicals, diversification).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741640" y="6189107"/>
            <a:ext cx="7660719" cy="1266587"/>
          </a:xfrm>
          <a:prstGeom prst="roundRect">
            <a:avLst>
              <a:gd name="adj" fmla="val 8663"/>
            </a:avLst>
          </a:prstGeom>
          <a:solidFill>
            <a:srgbClr val="0F0F10"/>
          </a:solidFill>
          <a:ln w="22860">
            <a:solidFill>
              <a:srgbClr val="47474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18780" y="6189107"/>
            <a:ext cx="91440" cy="1266587"/>
          </a:xfrm>
          <a:prstGeom prst="roundRect">
            <a:avLst>
              <a:gd name="adj" fmla="val 34763"/>
            </a:avLst>
          </a:prstGeom>
          <a:solidFill>
            <a:srgbClr val="FF6BD8"/>
          </a:solidFill>
          <a:ln/>
        </p:spPr>
      </p:sp>
      <p:sp>
        <p:nvSpPr>
          <p:cNvPr id="18" name="Text 15"/>
          <p:cNvSpPr/>
          <p:nvPr/>
        </p:nvSpPr>
        <p:spPr>
          <a:xfrm>
            <a:off x="1044892" y="6423779"/>
            <a:ext cx="2648903" cy="33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E0D6DE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Next Steps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1044892" y="6881932"/>
            <a:ext cx="712279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Diversify, use stop-losses, avoid over-concentration.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760351"/>
            <a:ext cx="782431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BF3FA"/>
                </a:solidFill>
                <a:latin typeface="Fira Mono Medium" pitchFamily="34" charset="0"/>
                <a:ea typeface="Fira Mono Medium" pitchFamily="34" charset="-122"/>
                <a:cs typeface="Fira Mono Medium" pitchFamily="34" charset="-120"/>
              </a:rPr>
              <a:t>             Thank you…</a:t>
            </a:r>
            <a:endParaRPr lang="en-US" sz="445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6C065C-6A4D-A895-D69C-6B4A385C02BE}"/>
              </a:ext>
            </a:extLst>
          </p:cNvPr>
          <p:cNvSpPr/>
          <p:nvPr/>
        </p:nvSpPr>
        <p:spPr>
          <a:xfrm>
            <a:off x="12742985" y="7702062"/>
            <a:ext cx="1887415" cy="527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306</Words>
  <Application>Microsoft Office PowerPoint</Application>
  <PresentationFormat>Custom</PresentationFormat>
  <Paragraphs>70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Fira Sans</vt:lpstr>
      <vt:lpstr>Arial</vt:lpstr>
      <vt:lpstr>Fira Mono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MD ABDULLAH</dc:creator>
  <cp:lastModifiedBy>MD ABDULLAH</cp:lastModifiedBy>
  <cp:revision>2</cp:revision>
  <dcterms:created xsi:type="dcterms:W3CDTF">2025-11-26T16:28:07Z</dcterms:created>
  <dcterms:modified xsi:type="dcterms:W3CDTF">2025-11-26T16:32:18Z</dcterms:modified>
</cp:coreProperties>
</file>