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embeddedFontLst>
    <p:embeddedFont>
      <p:font typeface="Montserrat Extra Bold" panose="020B0604020202020204" charset="0"/>
      <p:regular r:id="rId9"/>
    </p:embeddedFont>
    <p:embeddedFont>
      <p:font typeface="Montserrat Light" pitchFamily="2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62" d="100"/>
          <a:sy n="62" d="100"/>
        </p:scale>
        <p:origin x="26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185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EF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44709" y="3165515"/>
            <a:ext cx="5701546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FFA44F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Game of Stocks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44709" y="3964781"/>
            <a:ext cx="5081707" cy="427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en-US" sz="26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Investment Strategy Report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6244709" y="4717256"/>
            <a:ext cx="762738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Md Khalekuzzaman</a:t>
            </a: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| Neptun Code: CKWQ0V | Final Rank: 9</a:t>
            </a:r>
            <a:endParaRPr lang="en-US" sz="17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6D3167-3E3F-F89A-249F-D8B742FA16F7}"/>
              </a:ext>
            </a:extLst>
          </p:cNvPr>
          <p:cNvSpPr/>
          <p:nvPr/>
        </p:nvSpPr>
        <p:spPr>
          <a:xfrm>
            <a:off x="12811760" y="7711440"/>
            <a:ext cx="1706880" cy="43688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748427"/>
            <a:ext cx="6130647" cy="712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4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Portfolio Dashboard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58309" y="1894403"/>
            <a:ext cx="13113782" cy="693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 comprehensive snapshot of performance metrics from the MarketWatch simulation demonstrates disciplined capital management and strategic growth.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758309" y="2939772"/>
            <a:ext cx="3075384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$10K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870585" y="392537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Starting Capital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8309" y="4411504"/>
            <a:ext cx="3075384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Initial investment base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104442" y="2939772"/>
            <a:ext cx="3075384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$10,806</a:t>
            </a:r>
            <a:endParaRPr lang="en-US" sz="5600" dirty="0"/>
          </a:p>
        </p:txBody>
      </p:sp>
      <p:sp>
        <p:nvSpPr>
          <p:cNvPr id="8" name="Text 6"/>
          <p:cNvSpPr/>
          <p:nvPr/>
        </p:nvSpPr>
        <p:spPr>
          <a:xfrm>
            <a:off x="4216718" y="392537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Ending Net Worth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104442" y="4411504"/>
            <a:ext cx="3075384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Final portfolio value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450574" y="2939772"/>
            <a:ext cx="3075384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8.06%</a:t>
            </a:r>
            <a:endParaRPr lang="en-US" sz="5600" dirty="0"/>
          </a:p>
        </p:txBody>
      </p:sp>
      <p:sp>
        <p:nvSpPr>
          <p:cNvPr id="11" name="Text 9"/>
          <p:cNvSpPr/>
          <p:nvPr/>
        </p:nvSpPr>
        <p:spPr>
          <a:xfrm>
            <a:off x="7562850" y="392537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Overall Return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450574" y="4411504"/>
            <a:ext cx="3075384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Total gain percentage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796707" y="2939772"/>
            <a:ext cx="3075384" cy="71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600"/>
              </a:lnSpc>
              <a:buNone/>
            </a:pPr>
            <a:r>
              <a:rPr lang="en-US" sz="560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$806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10908983" y="3925372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Overall Gain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796707" y="4411504"/>
            <a:ext cx="3075384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Absolute profit realized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58309" y="5218509"/>
            <a:ext cx="2850713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Capital Structure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58309" y="5791319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Cash Remaining: $1,861.37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58309" y="6213753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Buying Power: $12,666.99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58309" y="6636187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Cash Borrowed: $0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58309" y="7058620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00"/>
              </a:lnSpc>
              <a:buSzPct val="100000"/>
              <a:buChar char="•"/>
            </a:pP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Short Reserve: $0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587139" y="5218509"/>
            <a:ext cx="3447336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0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Platform &amp; Risk Profile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587139" y="5791319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Platform:</a:t>
            </a: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MarketWatch Virtual Stock Exchange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587139" y="6332934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Leverage Used:</a:t>
            </a: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None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7587139" y="6874550"/>
            <a:ext cx="6292572" cy="34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Risk Approach:</a:t>
            </a:r>
            <a:r>
              <a:rPr lang="en-US" sz="17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Conservative, fundamentals-based</a:t>
            </a:r>
            <a:endParaRPr lang="en-US" sz="17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8D17C9-0A96-6326-23B9-AA765F1E860C}"/>
              </a:ext>
            </a:extLst>
          </p:cNvPr>
          <p:cNvSpPr/>
          <p:nvPr/>
        </p:nvSpPr>
        <p:spPr>
          <a:xfrm>
            <a:off x="12811760" y="7711440"/>
            <a:ext cx="1706880" cy="43688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" y="1699855"/>
            <a:ext cx="4971931" cy="482988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44709" y="632698"/>
            <a:ext cx="6576298" cy="6769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00"/>
              </a:lnSpc>
              <a:buNone/>
            </a:pPr>
            <a:r>
              <a:rPr lang="en-US" sz="42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Performance Narrative</a:t>
            </a:r>
            <a:endParaRPr lang="en-US" sz="4250" dirty="0"/>
          </a:p>
        </p:txBody>
      </p:sp>
      <p:sp>
        <p:nvSpPr>
          <p:cNvPr id="5" name="Text 1"/>
          <p:cNvSpPr/>
          <p:nvPr/>
        </p:nvSpPr>
        <p:spPr>
          <a:xfrm>
            <a:off x="6244709" y="1824157"/>
            <a:ext cx="4375547" cy="812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Portfolio Performance Overview</a:t>
            </a:r>
            <a:endParaRPr lang="en-US" sz="2550" dirty="0"/>
          </a:p>
        </p:txBody>
      </p:sp>
      <p:sp>
        <p:nvSpPr>
          <p:cNvPr id="6" name="Text 2"/>
          <p:cNvSpPr/>
          <p:nvPr/>
        </p:nvSpPr>
        <p:spPr>
          <a:xfrm>
            <a:off x="6244709" y="2842379"/>
            <a:ext cx="4375547" cy="987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The full portfolio chart shows steady growth based on careful decisions and controlled risk.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6244709" y="4015502"/>
            <a:ext cx="4375547" cy="658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In the beginning, there were some ups and downs as I entered my positions.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244709" y="4746188"/>
            <a:ext cx="4375547" cy="987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In the middle period, the portfolio grew strongly because the tech sector performed well.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244709" y="5806202"/>
            <a:ext cx="4375547" cy="987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Near the end, there was a small drop, but the portfolio recovered and stayed stable.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244709" y="6866215"/>
            <a:ext cx="4375547" cy="658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Overall, the portfolio kept moving upward with low volatility.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11130082" y="1824157"/>
            <a:ext cx="2749629" cy="812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Risk Management</a:t>
            </a:r>
            <a:endParaRPr lang="en-US" sz="2550" dirty="0"/>
          </a:p>
        </p:txBody>
      </p:sp>
      <p:sp>
        <p:nvSpPr>
          <p:cNvPr id="12" name="Text 8"/>
          <p:cNvSpPr/>
          <p:nvPr/>
        </p:nvSpPr>
        <p:spPr>
          <a:xfrm>
            <a:off x="11130082" y="2842379"/>
            <a:ext cx="2749629" cy="658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Strategy Type:</a:t>
            </a: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Moderate Growth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1130082" y="3686175"/>
            <a:ext cx="2749629" cy="658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No margin or borrowed money used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11130082" y="4416862"/>
            <a:ext cx="2749629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No short selling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11130082" y="4818221"/>
            <a:ext cx="2749629" cy="987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Invested mainly in strong, well-known companies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11130082" y="5878235"/>
            <a:ext cx="2749629" cy="987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Reduced risk by buying competitors in the same industry</a:t>
            </a:r>
            <a:endParaRPr lang="en-US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406A44-2553-B7CC-F586-F9BA910EB70B}"/>
              </a:ext>
            </a:extLst>
          </p:cNvPr>
          <p:cNvSpPr/>
          <p:nvPr/>
        </p:nvSpPr>
        <p:spPr>
          <a:xfrm>
            <a:off x="12811760" y="7711440"/>
            <a:ext cx="1706880" cy="43688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605909"/>
            <a:ext cx="6144339" cy="570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Investment Methodology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58309" y="1522571"/>
            <a:ext cx="4255770" cy="2553176"/>
          </a:xfrm>
          <a:prstGeom prst="roundRect">
            <a:avLst>
              <a:gd name="adj" fmla="val 2851"/>
            </a:avLst>
          </a:prstGeom>
          <a:solidFill>
            <a:srgbClr val="FCF0CF"/>
          </a:solidFill>
          <a:ln w="7620">
            <a:solidFill>
              <a:srgbClr val="E2D6B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39165" y="1703427"/>
            <a:ext cx="519946" cy="519946"/>
          </a:xfrm>
          <a:prstGeom prst="roundRect">
            <a:avLst>
              <a:gd name="adj" fmla="val 17584683"/>
            </a:avLst>
          </a:prstGeom>
          <a:solidFill>
            <a:srgbClr val="F7D67C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159" y="1846302"/>
            <a:ext cx="233958" cy="23395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39165" y="2396609"/>
            <a:ext cx="3694033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Competitive Hedging Strategy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39165" y="2785705"/>
            <a:ext cx="3894058" cy="1109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Purchased two competitors within the same industry to create balanced exposure and reduce single-stock risk while capturing sector growth.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187315" y="1522571"/>
            <a:ext cx="4255770" cy="2553176"/>
          </a:xfrm>
          <a:prstGeom prst="roundRect">
            <a:avLst>
              <a:gd name="adj" fmla="val 2851"/>
            </a:avLst>
          </a:prstGeom>
          <a:solidFill>
            <a:srgbClr val="FCF0CF"/>
          </a:solidFill>
          <a:ln w="7620">
            <a:solidFill>
              <a:srgbClr val="E2D6B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368171" y="1703427"/>
            <a:ext cx="519946" cy="519946"/>
          </a:xfrm>
          <a:prstGeom prst="roundRect">
            <a:avLst>
              <a:gd name="adj" fmla="val 17584683"/>
            </a:avLst>
          </a:prstGeom>
          <a:solidFill>
            <a:srgbClr val="F7D67C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1165" y="1846302"/>
            <a:ext cx="233958" cy="23395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368171" y="2396609"/>
            <a:ext cx="2706886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Quality-First Selection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5368171" y="2785705"/>
            <a:ext cx="3894058" cy="831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Focused exclusively on top-performing, fast-growing companies with proven track records: MSFT, NVDA, AMD, AMZN, and LLY.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9616321" y="1522571"/>
            <a:ext cx="4255770" cy="2553176"/>
          </a:xfrm>
          <a:prstGeom prst="roundRect">
            <a:avLst>
              <a:gd name="adj" fmla="val 2851"/>
            </a:avLst>
          </a:prstGeom>
          <a:solidFill>
            <a:srgbClr val="FCF0CF"/>
          </a:solidFill>
          <a:ln w="7620">
            <a:solidFill>
              <a:srgbClr val="E2D6B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797177" y="1703427"/>
            <a:ext cx="519946" cy="519946"/>
          </a:xfrm>
          <a:prstGeom prst="roundRect">
            <a:avLst>
              <a:gd name="adj" fmla="val 17584683"/>
            </a:avLst>
          </a:prstGeom>
          <a:solidFill>
            <a:srgbClr val="F7D67C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40171" y="1846302"/>
            <a:ext cx="233958" cy="23395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797177" y="2396609"/>
            <a:ext cx="2699147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Fundamental Analysis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9797177" y="2785705"/>
            <a:ext cx="3894058" cy="831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Prioritized strong fundamentals, robust earnings strength, and clear sector growth trends over speculative opportunities.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758309" y="4335661"/>
            <a:ext cx="2841427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Buy Signal Triggers</a:t>
            </a:r>
            <a:endParaRPr lang="en-US" sz="2150" dirty="0"/>
          </a:p>
        </p:txBody>
      </p:sp>
      <p:sp>
        <p:nvSpPr>
          <p:cNvPr id="19" name="Text 14"/>
          <p:cNvSpPr/>
          <p:nvPr/>
        </p:nvSpPr>
        <p:spPr>
          <a:xfrm>
            <a:off x="758309" y="4937641"/>
            <a:ext cx="173236" cy="216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1350" dirty="0"/>
          </a:p>
        </p:txBody>
      </p:sp>
      <p:sp>
        <p:nvSpPr>
          <p:cNvPr id="20" name="Shape 15"/>
          <p:cNvSpPr/>
          <p:nvPr/>
        </p:nvSpPr>
        <p:spPr>
          <a:xfrm>
            <a:off x="758309" y="5209223"/>
            <a:ext cx="4255770" cy="22860"/>
          </a:xfrm>
          <a:prstGeom prst="rect">
            <a:avLst/>
          </a:prstGeom>
          <a:solidFill>
            <a:srgbClr val="F7D67C"/>
          </a:solidFill>
          <a:ln/>
        </p:spPr>
      </p:sp>
      <p:sp>
        <p:nvSpPr>
          <p:cNvPr id="21" name="Text 16"/>
          <p:cNvSpPr/>
          <p:nvPr/>
        </p:nvSpPr>
        <p:spPr>
          <a:xfrm>
            <a:off x="758309" y="5341501"/>
            <a:ext cx="2549604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Earnings Momentum</a:t>
            </a:r>
            <a:endParaRPr lang="en-US" sz="1750" dirty="0"/>
          </a:p>
        </p:txBody>
      </p:sp>
      <p:sp>
        <p:nvSpPr>
          <p:cNvPr id="22" name="Text 17"/>
          <p:cNvSpPr/>
          <p:nvPr/>
        </p:nvSpPr>
        <p:spPr>
          <a:xfrm>
            <a:off x="758309" y="5730597"/>
            <a:ext cx="4255770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Companies demonstrating strong upward earnings trajectory and consistent beat rates</a:t>
            </a:r>
            <a:endParaRPr lang="en-US" sz="1350" dirty="0"/>
          </a:p>
        </p:txBody>
      </p:sp>
      <p:sp>
        <p:nvSpPr>
          <p:cNvPr id="23" name="Text 18"/>
          <p:cNvSpPr/>
          <p:nvPr/>
        </p:nvSpPr>
        <p:spPr>
          <a:xfrm>
            <a:off x="5187315" y="4937641"/>
            <a:ext cx="173236" cy="216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1350" dirty="0"/>
          </a:p>
        </p:txBody>
      </p:sp>
      <p:sp>
        <p:nvSpPr>
          <p:cNvPr id="24" name="Shape 19"/>
          <p:cNvSpPr/>
          <p:nvPr/>
        </p:nvSpPr>
        <p:spPr>
          <a:xfrm>
            <a:off x="5187315" y="5209223"/>
            <a:ext cx="4255770" cy="22860"/>
          </a:xfrm>
          <a:prstGeom prst="rect">
            <a:avLst/>
          </a:prstGeom>
          <a:solidFill>
            <a:srgbClr val="F7D67C"/>
          </a:solidFill>
          <a:ln/>
        </p:spPr>
      </p:sp>
      <p:sp>
        <p:nvSpPr>
          <p:cNvPr id="25" name="Text 20"/>
          <p:cNvSpPr/>
          <p:nvPr/>
        </p:nvSpPr>
        <p:spPr>
          <a:xfrm>
            <a:off x="5187315" y="5341501"/>
            <a:ext cx="2280642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Sector Leadership</a:t>
            </a:r>
            <a:endParaRPr lang="en-US" sz="1750" dirty="0"/>
          </a:p>
        </p:txBody>
      </p:sp>
      <p:sp>
        <p:nvSpPr>
          <p:cNvPr id="26" name="Text 21"/>
          <p:cNvSpPr/>
          <p:nvPr/>
        </p:nvSpPr>
        <p:spPr>
          <a:xfrm>
            <a:off x="5187315" y="5730597"/>
            <a:ext cx="4255770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Clear market dominance and competitive advantages within their respective industries</a:t>
            </a:r>
            <a:endParaRPr lang="en-US" sz="1350" dirty="0"/>
          </a:p>
        </p:txBody>
      </p:sp>
      <p:sp>
        <p:nvSpPr>
          <p:cNvPr id="27" name="Text 22"/>
          <p:cNvSpPr/>
          <p:nvPr/>
        </p:nvSpPr>
        <p:spPr>
          <a:xfrm>
            <a:off x="9616321" y="4937641"/>
            <a:ext cx="173236" cy="216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1350" dirty="0"/>
          </a:p>
        </p:txBody>
      </p:sp>
      <p:sp>
        <p:nvSpPr>
          <p:cNvPr id="28" name="Shape 23"/>
          <p:cNvSpPr/>
          <p:nvPr/>
        </p:nvSpPr>
        <p:spPr>
          <a:xfrm>
            <a:off x="9616321" y="5209223"/>
            <a:ext cx="4255770" cy="22860"/>
          </a:xfrm>
          <a:prstGeom prst="rect">
            <a:avLst/>
          </a:prstGeom>
          <a:solidFill>
            <a:srgbClr val="F7D67C"/>
          </a:solidFill>
          <a:ln/>
        </p:spPr>
      </p:sp>
      <p:sp>
        <p:nvSpPr>
          <p:cNvPr id="29" name="Text 24"/>
          <p:cNvSpPr/>
          <p:nvPr/>
        </p:nvSpPr>
        <p:spPr>
          <a:xfrm>
            <a:off x="9616321" y="5341501"/>
            <a:ext cx="2280642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Macro Alignment</a:t>
            </a:r>
            <a:endParaRPr lang="en-US" sz="1750" dirty="0"/>
          </a:p>
        </p:txBody>
      </p:sp>
      <p:sp>
        <p:nvSpPr>
          <p:cNvPr id="30" name="Text 25"/>
          <p:cNvSpPr/>
          <p:nvPr/>
        </p:nvSpPr>
        <p:spPr>
          <a:xfrm>
            <a:off x="9616321" y="5730597"/>
            <a:ext cx="4255770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Positive macroeconomic indicators including GDP expansion and technology sector tailwinds</a:t>
            </a:r>
            <a:endParaRPr lang="en-US" sz="1350" dirty="0"/>
          </a:p>
        </p:txBody>
      </p:sp>
      <p:sp>
        <p:nvSpPr>
          <p:cNvPr id="31" name="Shape 26"/>
          <p:cNvSpPr/>
          <p:nvPr/>
        </p:nvSpPr>
        <p:spPr>
          <a:xfrm>
            <a:off x="758309" y="6609993"/>
            <a:ext cx="13113782" cy="1013579"/>
          </a:xfrm>
          <a:prstGeom prst="roundRect">
            <a:avLst>
              <a:gd name="adj" fmla="val 7182"/>
            </a:avLst>
          </a:prstGeom>
          <a:solidFill>
            <a:srgbClr val="FBE8B7"/>
          </a:solidFill>
          <a:ln/>
        </p:spPr>
      </p:sp>
      <p:pic>
        <p:nvPicPr>
          <p:cNvPr id="32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1545" y="6872883"/>
            <a:ext cx="216575" cy="173236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1321356" y="6826448"/>
            <a:ext cx="12377499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Golden Rule:</a:t>
            </a:r>
            <a:r>
              <a:rPr lang="en-US" sz="1350" dirty="0">
                <a:solidFill>
                  <a:srgbClr val="000000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"Buy leading companies and their strongest competitors to balance risk and secure growth." This approach delivered an 8.06% return, outperforming many passive strategies while maintaining lower volatility than concentrated positions.</a:t>
            </a:r>
            <a:endParaRPr lang="en-US" sz="13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2F641D-CF34-1483-8B6D-112167D8E5E5}"/>
              </a:ext>
            </a:extLst>
          </p:cNvPr>
          <p:cNvSpPr/>
          <p:nvPr/>
        </p:nvSpPr>
        <p:spPr>
          <a:xfrm>
            <a:off x="12811760" y="7711440"/>
            <a:ext cx="1706880" cy="43688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19006" y="486370"/>
            <a:ext cx="4525089" cy="3781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Trade Performance Analysis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589760" y="1798022"/>
            <a:ext cx="1815346" cy="226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Top Performers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11387" y="2209324"/>
            <a:ext cx="6555938" cy="367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Strategic selections in technology and healthcare sectors drove substantial gains, validating the fundamental approach.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7463076" y="6060401"/>
            <a:ext cx="6555938" cy="1035606"/>
          </a:xfrm>
          <a:prstGeom prst="roundRect">
            <a:avLst>
              <a:gd name="adj" fmla="val 4663"/>
            </a:avLst>
          </a:prstGeom>
          <a:solidFill>
            <a:srgbClr val="FFFAFA"/>
          </a:solidFill>
          <a:ln w="15240">
            <a:solidFill>
              <a:srgbClr val="E2D6B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63076" y="6090881"/>
            <a:ext cx="459819" cy="1005126"/>
          </a:xfrm>
          <a:prstGeom prst="roundRect">
            <a:avLst>
              <a:gd name="adj" fmla="val 6524"/>
            </a:avLst>
          </a:prstGeom>
          <a:solidFill>
            <a:srgbClr val="FCF0CF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74144" y="2400895"/>
            <a:ext cx="172403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045273" y="6143027"/>
            <a:ext cx="1512689" cy="189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Microsoft (MSFT)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045273" y="6332098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-$2,543.40</a:t>
            </a:r>
            <a:endParaRPr lang="en-US" sz="9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8030171" y="6763579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Cloud computing leadership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19006" y="3141345"/>
            <a:ext cx="6555938" cy="1035606"/>
          </a:xfrm>
          <a:prstGeom prst="roundRect">
            <a:avLst>
              <a:gd name="adj" fmla="val 4663"/>
            </a:avLst>
          </a:prstGeom>
          <a:solidFill>
            <a:srgbClr val="FFFAFA"/>
          </a:solidFill>
          <a:ln w="15240">
            <a:solidFill>
              <a:srgbClr val="E2D6B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34246" y="3156585"/>
            <a:ext cx="459819" cy="1005126"/>
          </a:xfrm>
          <a:prstGeom prst="roundRect">
            <a:avLst>
              <a:gd name="adj" fmla="val 6524"/>
            </a:avLst>
          </a:prstGeom>
          <a:solidFill>
            <a:srgbClr val="FCF0CF"/>
          </a:solidFill>
          <a:ln/>
        </p:spPr>
      </p:sp>
      <p:sp>
        <p:nvSpPr>
          <p:cNvPr id="14" name="Text 12"/>
          <p:cNvSpPr/>
          <p:nvPr/>
        </p:nvSpPr>
        <p:spPr>
          <a:xfrm>
            <a:off x="1208961" y="3271480"/>
            <a:ext cx="1512689" cy="189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NVIDIA (NVDA)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1208961" y="3575447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b="1" dirty="0">
                <a:solidFill>
                  <a:srgbClr val="1A2D7A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+$1,931.60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208961" y="3862864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AI chip dominance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619006" y="4291846"/>
            <a:ext cx="6555938" cy="1035606"/>
          </a:xfrm>
          <a:prstGeom prst="roundRect">
            <a:avLst>
              <a:gd name="adj" fmla="val 4663"/>
            </a:avLst>
          </a:prstGeom>
          <a:solidFill>
            <a:srgbClr val="FFFAFA"/>
          </a:solidFill>
          <a:ln w="15240">
            <a:solidFill>
              <a:srgbClr val="E2D6B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4246" y="4307086"/>
            <a:ext cx="459819" cy="1005126"/>
          </a:xfrm>
          <a:prstGeom prst="roundRect">
            <a:avLst>
              <a:gd name="adj" fmla="val 6524"/>
            </a:avLst>
          </a:prstGeom>
          <a:solidFill>
            <a:srgbClr val="FCF0CF"/>
          </a:solidFill>
          <a:ln/>
        </p:spPr>
      </p:sp>
      <p:sp>
        <p:nvSpPr>
          <p:cNvPr id="19" name="Text 17"/>
          <p:cNvSpPr/>
          <p:nvPr/>
        </p:nvSpPr>
        <p:spPr>
          <a:xfrm>
            <a:off x="774144" y="4701897"/>
            <a:ext cx="172403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1208961" y="4421981"/>
            <a:ext cx="1512689" cy="189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AMD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1208961" y="4725948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b="1" dirty="0">
                <a:solidFill>
                  <a:srgbClr val="1A2D7A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+$1,425.12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208961" y="5013365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Semiconductor growth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619006" y="5442347"/>
            <a:ext cx="6555938" cy="1035606"/>
          </a:xfrm>
          <a:prstGeom prst="roundRect">
            <a:avLst>
              <a:gd name="adj" fmla="val 4663"/>
            </a:avLst>
          </a:prstGeom>
          <a:solidFill>
            <a:srgbClr val="FFFAFA"/>
          </a:solidFill>
          <a:ln w="15240">
            <a:solidFill>
              <a:srgbClr val="E2D6B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34246" y="5457587"/>
            <a:ext cx="459819" cy="1005126"/>
          </a:xfrm>
          <a:prstGeom prst="roundRect">
            <a:avLst>
              <a:gd name="adj" fmla="val 6524"/>
            </a:avLst>
          </a:prstGeom>
          <a:solidFill>
            <a:srgbClr val="FCF0CF"/>
          </a:solidFill>
          <a:ln/>
        </p:spPr>
      </p:sp>
      <p:sp>
        <p:nvSpPr>
          <p:cNvPr id="25" name="Text 23"/>
          <p:cNvSpPr/>
          <p:nvPr/>
        </p:nvSpPr>
        <p:spPr>
          <a:xfrm>
            <a:off x="774144" y="5852398"/>
            <a:ext cx="172403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1208961" y="5572482"/>
            <a:ext cx="1512689" cy="189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Amazon (AMZN)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1208961" y="5876449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b="1" dirty="0">
                <a:solidFill>
                  <a:srgbClr val="1A2D7A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+$498.20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208961" y="6163866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E-commerce resilience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619006" y="6592848"/>
            <a:ext cx="6555938" cy="1035606"/>
          </a:xfrm>
          <a:prstGeom prst="roundRect">
            <a:avLst>
              <a:gd name="adj" fmla="val 4663"/>
            </a:avLst>
          </a:prstGeom>
          <a:solidFill>
            <a:srgbClr val="FFFAFA"/>
          </a:solidFill>
          <a:ln w="15240">
            <a:solidFill>
              <a:srgbClr val="E2D6B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34246" y="6608088"/>
            <a:ext cx="459819" cy="1005126"/>
          </a:xfrm>
          <a:prstGeom prst="roundRect">
            <a:avLst>
              <a:gd name="adj" fmla="val 6524"/>
            </a:avLst>
          </a:prstGeom>
          <a:solidFill>
            <a:srgbClr val="FCF0CF"/>
          </a:solidFill>
          <a:ln/>
        </p:spPr>
      </p:sp>
      <p:sp>
        <p:nvSpPr>
          <p:cNvPr id="31" name="Text 29"/>
          <p:cNvSpPr/>
          <p:nvPr/>
        </p:nvSpPr>
        <p:spPr>
          <a:xfrm>
            <a:off x="774144" y="7002899"/>
            <a:ext cx="172403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1208961" y="6722983"/>
            <a:ext cx="1512689" cy="189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Eli Lilly (LLY)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1208961" y="7026950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b="1" dirty="0">
                <a:solidFill>
                  <a:srgbClr val="1A2D7A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+$172.95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208961" y="7314367"/>
            <a:ext cx="583584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Pharmaceutical innovation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7463076" y="1151811"/>
            <a:ext cx="2262545" cy="226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Learning Opportunities</a:t>
            </a:r>
            <a:endParaRPr lang="en-US" sz="1400" dirty="0"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076" y="1508046"/>
            <a:ext cx="6533078" cy="3008575"/>
          </a:xfrm>
          <a:prstGeom prst="rect">
            <a:avLst/>
          </a:prstGeom>
        </p:spPr>
      </p:pic>
      <p:sp>
        <p:nvSpPr>
          <p:cNvPr id="37" name="Shape 34"/>
          <p:cNvSpPr/>
          <p:nvPr/>
        </p:nvSpPr>
        <p:spPr>
          <a:xfrm>
            <a:off x="7440216" y="4656892"/>
            <a:ext cx="6555938" cy="1219557"/>
          </a:xfrm>
          <a:prstGeom prst="roundRect">
            <a:avLst>
              <a:gd name="adj" fmla="val 3960"/>
            </a:avLst>
          </a:prstGeom>
          <a:solidFill>
            <a:srgbClr val="FFFAFA"/>
          </a:solidFill>
          <a:ln w="15240">
            <a:solidFill>
              <a:srgbClr val="E2D6B5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7570351" y="4792906"/>
            <a:ext cx="1512689" cy="189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1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Moderna (MRNA)</a:t>
            </a:r>
            <a:endParaRPr lang="en-US" sz="1150" dirty="0"/>
          </a:p>
        </p:txBody>
      </p:sp>
      <p:sp>
        <p:nvSpPr>
          <p:cNvPr id="39" name="Text 36"/>
          <p:cNvSpPr/>
          <p:nvPr/>
        </p:nvSpPr>
        <p:spPr>
          <a:xfrm>
            <a:off x="7593211" y="5094349"/>
            <a:ext cx="6295668" cy="183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Loss: –$14.00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7570351" y="5388530"/>
            <a:ext cx="6295668" cy="367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Minor setback in biotech sector representing less than 2% of total gains. This limited exposure to post-pandemic pharmaceutical volatility demonstrated effective position sizing.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7440216" y="7260551"/>
            <a:ext cx="6555938" cy="367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0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All other positions generated positive returns, showcasing the strength of diversified quality selection and competitor-pairing strategy.</a:t>
            </a:r>
            <a:endParaRPr lang="en-US" sz="9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B18BD8E-08AE-C1DA-76DA-6AD1C723211D}"/>
              </a:ext>
            </a:extLst>
          </p:cNvPr>
          <p:cNvSpPr/>
          <p:nvPr/>
        </p:nvSpPr>
        <p:spPr>
          <a:xfrm>
            <a:off x="12811760" y="7711440"/>
            <a:ext cx="1706880" cy="43688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671036"/>
            <a:ext cx="4561284" cy="5700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Conclusions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58309" y="1587698"/>
            <a:ext cx="4255770" cy="2137291"/>
          </a:xfrm>
          <a:prstGeom prst="roundRect">
            <a:avLst>
              <a:gd name="adj" fmla="val 3406"/>
            </a:avLst>
          </a:prstGeom>
          <a:solidFill>
            <a:srgbClr val="FCF0CF"/>
          </a:solidFill>
          <a:ln w="7620">
            <a:solidFill>
              <a:srgbClr val="E2D6B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39165" y="1768554"/>
            <a:ext cx="2331720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Strategy Validation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939165" y="2157651"/>
            <a:ext cx="3894058" cy="138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The mix of leading companies and their main competitors produced a strong </a:t>
            </a:r>
            <a:r>
              <a:rPr lang="en-US" sz="135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8.06% return</a:t>
            </a: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without using any borrowed money, showing that solid fundamentals can beat speculative trading.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5187315" y="1587698"/>
            <a:ext cx="4255770" cy="2137291"/>
          </a:xfrm>
          <a:prstGeom prst="roundRect">
            <a:avLst>
              <a:gd name="adj" fmla="val 3406"/>
            </a:avLst>
          </a:prstGeom>
          <a:solidFill>
            <a:srgbClr val="FCF0CF"/>
          </a:solidFill>
          <a:ln w="7620">
            <a:solidFill>
              <a:srgbClr val="E2D6B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68171" y="1768554"/>
            <a:ext cx="2280642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Growth Drivers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5368171" y="2157651"/>
            <a:ext cx="3894058" cy="1109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Technology stocks—especially NVDA, and AMD—were the main sources of growth, benefiting from trends in AI and digital transformation.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9616321" y="1587698"/>
            <a:ext cx="4255770" cy="2137291"/>
          </a:xfrm>
          <a:prstGeom prst="roundRect">
            <a:avLst>
              <a:gd name="adj" fmla="val 3406"/>
            </a:avLst>
          </a:prstGeom>
          <a:solidFill>
            <a:srgbClr val="FCF0CF"/>
          </a:solidFill>
          <a:ln w="7620">
            <a:solidFill>
              <a:srgbClr val="E2D6B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97177" y="1768554"/>
            <a:ext cx="3241715" cy="285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Risk Management Success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797177" y="2157651"/>
            <a:ext cx="3894058" cy="1386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Only two stock MSFT and (MRNA) ended with a loss, and the impact was small.Using no leverage and pairing competitors helped protect the portfolio during market volatility.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758309" y="3984903"/>
            <a:ext cx="2918579" cy="342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b="1" dirty="0">
                <a:solidFill>
                  <a:srgbClr val="1F1E1E"/>
                </a:solidFill>
                <a:latin typeface="Montserrat Extra Bold" pitchFamily="34" charset="0"/>
                <a:ea typeface="Montserrat Extra Bold" pitchFamily="34" charset="-122"/>
                <a:cs typeface="Montserrat Extra Bold" pitchFamily="34" charset="-120"/>
              </a:rPr>
              <a:t>Future Refinements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758309" y="4586883"/>
            <a:ext cx="13113782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While this short-term simulation validated the core strategy, additional sophistication would enhance long-term performance: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58309" y="5059085"/>
            <a:ext cx="13113782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Macroeconomic timing:</a:t>
            </a: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Use central bank decisions and inflation trends to choose better entry and exit points.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758309" y="5396984"/>
            <a:ext cx="13113782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Sector rotation:</a:t>
            </a: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Create a system for moving investments between sectors depending on the economic cycle.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758309" y="5734883"/>
            <a:ext cx="13113782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Position sizing:</a:t>
            </a: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Adjust how much I invest in each stock based on volatility and confidence in the trade.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758309" y="6072783"/>
            <a:ext cx="13113782" cy="277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Technical Support Tools:</a:t>
            </a:r>
            <a:r>
              <a:rPr lang="en-US" sz="1350" dirty="0">
                <a:solidFill>
                  <a:srgbClr val="3B353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Add basic momentum or trend indicators to help with better timing alongside fundamentals.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758309" y="6544985"/>
            <a:ext cx="13113782" cy="1013579"/>
          </a:xfrm>
          <a:prstGeom prst="roundRect">
            <a:avLst>
              <a:gd name="adj" fmla="val 7182"/>
            </a:avLst>
          </a:prstGeom>
          <a:solidFill>
            <a:srgbClr val="FBE8B7"/>
          </a:solidFill>
          <a:ln/>
        </p:spPr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45" y="6807875"/>
            <a:ext cx="216575" cy="173236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321356" y="6761440"/>
            <a:ext cx="12377499" cy="55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Key Takeaway:</a:t>
            </a:r>
            <a:r>
              <a:rPr lang="en-US" sz="1350" dirty="0">
                <a:solidFill>
                  <a:srgbClr val="000000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Disciplined fundamental investing combined with strategic diversification delivers consistent returns. The 8.06% gain in a competitive environment validates that patience and quality selection outperform short-term trading approaches.</a:t>
            </a:r>
            <a:endParaRPr lang="en-US" sz="135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57593F-F50D-6B68-5C12-92B7DD626AF4}"/>
              </a:ext>
            </a:extLst>
          </p:cNvPr>
          <p:cNvSpPr/>
          <p:nvPr/>
        </p:nvSpPr>
        <p:spPr>
          <a:xfrm>
            <a:off x="12811760" y="7711440"/>
            <a:ext cx="1706880" cy="436880"/>
          </a:xfrm>
          <a:prstGeom prst="rect">
            <a:avLst/>
          </a:prstGeom>
          <a:solidFill>
            <a:srgbClr val="FF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712</Words>
  <Application>Microsoft Office PowerPoint</Application>
  <PresentationFormat>Custom</PresentationFormat>
  <Paragraphs>100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Montserrat Extra Bold</vt:lpstr>
      <vt:lpstr>Arial</vt:lpstr>
      <vt:lpstr>Montserrat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Khalekuz Zaman</dc:creator>
  <cp:lastModifiedBy>Khalekuz Zaman</cp:lastModifiedBy>
  <cp:revision>3</cp:revision>
  <dcterms:created xsi:type="dcterms:W3CDTF">2025-11-26T16:23:33Z</dcterms:created>
  <dcterms:modified xsi:type="dcterms:W3CDTF">2025-11-26T17:26:54Z</dcterms:modified>
</cp:coreProperties>
</file>