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4630400" cy="8229600"/>
  <p:notesSz cx="8229600" cy="14630400"/>
  <p:embeddedFontLst>
    <p:embeddedFont>
      <p:font typeface="Montserrat" pitchFamily="2" charset="0"/>
      <p:regular r:id="rId9"/>
      <p:bold r:id="rId10"/>
    </p:embeddedFont>
    <p:embeddedFont>
      <p:font typeface="Montserrat Bold" pitchFamily="2" charset="0"/>
      <p:bold r:id="rId11"/>
    </p:embeddedFont>
    <p:embeddedFont>
      <p:font typeface="Montserrat Light" pitchFamily="2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5" d="100"/>
          <a:sy n="75" d="100"/>
        </p:scale>
        <p:origin x="2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97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74546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24E7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Investment Strategy: Game of Stocks Report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503182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Mohammed Hasnat Islam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5121235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Final Game Rank: 23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631644"/>
            <a:ext cx="1001732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24E7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Portfolio Performance Dashboard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9073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24E7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Capital Overview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48854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Starting Capital: </a:t>
            </a:r>
            <a:r>
              <a:rPr lang="en-US" sz="1750" b="1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$10,000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593074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Ending Net Worth: </a:t>
            </a:r>
            <a:r>
              <a:rPr lang="en-US" sz="1750" b="1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$10,015.61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637293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Total Return: </a:t>
            </a:r>
            <a:r>
              <a:rPr lang="en-US" sz="1750" b="1" dirty="0">
                <a:solidFill>
                  <a:srgbClr val="325F7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+$15.61 (+0.16%)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599521" y="49073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24E7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Risk Exposure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599521" y="548854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Cash Remaining: </a:t>
            </a:r>
            <a:r>
              <a:rPr lang="en-US" sz="1750" b="1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$0.00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599521" y="593074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Buying Power: </a:t>
            </a:r>
            <a:r>
              <a:rPr lang="en-US" sz="1750" b="1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$8,981.28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7599521" y="637293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Margin Used: </a:t>
            </a:r>
            <a:r>
              <a:rPr lang="en-US" sz="1750" b="1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$1,034.33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793790" y="707028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Platform: MarketWatch Virtual Stock Exchange</a:t>
            </a:r>
            <a:endParaRPr lang="en-US" sz="17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8DCB64-9A9C-6C48-A36C-15997E93B82D}"/>
              </a:ext>
            </a:extLst>
          </p:cNvPr>
          <p:cNvSpPr/>
          <p:nvPr/>
        </p:nvSpPr>
        <p:spPr>
          <a:xfrm>
            <a:off x="12862560" y="7741920"/>
            <a:ext cx="1635760" cy="467915"/>
          </a:xfrm>
          <a:prstGeom prst="rect">
            <a:avLst/>
          </a:prstGeom>
          <a:solidFill>
            <a:srgbClr val="FFFC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5165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24E7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Portfolio Growth &amp; Risk Profile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609374"/>
            <a:ext cx="3664744" cy="2810947"/>
          </a:xfrm>
          <a:prstGeom prst="roundRect">
            <a:avLst>
              <a:gd name="adj" fmla="val 1210"/>
            </a:avLst>
          </a:prstGeom>
          <a:solidFill>
            <a:srgbClr val="FFFCF5"/>
          </a:solidFill>
          <a:ln w="30480">
            <a:solidFill>
              <a:srgbClr val="D9D4C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51084" y="2866668"/>
            <a:ext cx="315015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B415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Diversification Strategy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51084" y="3711416"/>
            <a:ext cx="315015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Invested across Tech, Automotive, and Financial sectors to balance risk and opportunity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348" y="2609374"/>
            <a:ext cx="3664863" cy="2810947"/>
          </a:xfrm>
          <a:prstGeom prst="roundRect">
            <a:avLst>
              <a:gd name="adj" fmla="val 1210"/>
            </a:avLst>
          </a:prstGeom>
          <a:solidFill>
            <a:srgbClr val="FFFCF5"/>
          </a:solidFill>
          <a:ln w="30480">
            <a:solidFill>
              <a:srgbClr val="D9D4C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42642" y="2866668"/>
            <a:ext cx="315027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B415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Volatile Tech Exposure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42642" y="3711416"/>
            <a:ext cx="315027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Semiconductor stocks (NVDA, AMD) experienced downturns, offset by gains in traditional sectors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647134"/>
            <a:ext cx="7556421" cy="1730812"/>
          </a:xfrm>
          <a:prstGeom prst="roundRect">
            <a:avLst>
              <a:gd name="adj" fmla="val 1966"/>
            </a:avLst>
          </a:prstGeom>
          <a:solidFill>
            <a:srgbClr val="FFFCF5"/>
          </a:solidFill>
          <a:ln w="30480">
            <a:solidFill>
              <a:srgbClr val="D9D4C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51084" y="5904428"/>
            <a:ext cx="341745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B415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Aggressive Positioning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51084" y="6394847"/>
            <a:ext cx="704183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Fully invested with zero cash reserves, leveraging $1,000+ margin to maximize market exposure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0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119" y="598765"/>
            <a:ext cx="7214949" cy="6804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250" b="1" dirty="0">
                <a:solidFill>
                  <a:srgbClr val="124E7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Investment Methodology</a:t>
            </a:r>
            <a:endParaRPr lang="en-US" sz="4250" dirty="0"/>
          </a:p>
        </p:txBody>
      </p:sp>
      <p:sp>
        <p:nvSpPr>
          <p:cNvPr id="4" name="Text 1"/>
          <p:cNvSpPr/>
          <p:nvPr/>
        </p:nvSpPr>
        <p:spPr>
          <a:xfrm>
            <a:off x="762119" y="1605796"/>
            <a:ext cx="217646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B4150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01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762119" y="1945362"/>
            <a:ext cx="3701058" cy="30480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6" name="Text 3"/>
          <p:cNvSpPr/>
          <p:nvPr/>
        </p:nvSpPr>
        <p:spPr>
          <a:xfrm>
            <a:off x="762119" y="2115145"/>
            <a:ext cx="3167420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B415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Fundamental Analysis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762119" y="2585918"/>
            <a:ext cx="3701058" cy="1045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Selected established companies with strong balance sheets and market positions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4680823" y="1605796"/>
            <a:ext cx="217646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B4150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02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4680823" y="1945362"/>
            <a:ext cx="3701058" cy="30480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10" name="Text 7"/>
          <p:cNvSpPr/>
          <p:nvPr/>
        </p:nvSpPr>
        <p:spPr>
          <a:xfrm>
            <a:off x="4680823" y="2115145"/>
            <a:ext cx="3059549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B415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Sector Diversification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4680823" y="2585918"/>
            <a:ext cx="3701058" cy="1393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Spread capital across High-Growth Tech (NVDA, AMD, AAPL), Automotive (Toyota, VW), and Finance (BlackRock)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762119" y="4360307"/>
            <a:ext cx="217646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B4150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03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762119" y="4699873"/>
            <a:ext cx="7619762" cy="30480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14" name="Text 11"/>
          <p:cNvSpPr/>
          <p:nvPr/>
        </p:nvSpPr>
        <p:spPr>
          <a:xfrm>
            <a:off x="762119" y="4869656"/>
            <a:ext cx="3446383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B415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Buy-and-Hold Approach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762119" y="5340429"/>
            <a:ext cx="7619762" cy="696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Maintained positions in reliable companies to reduce transaction costs and volatility impact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1088708" y="6690241"/>
            <a:ext cx="7293173" cy="696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"Buy strong, reliable companies in different sectors to minimize single-sector risk"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762119" y="6445329"/>
            <a:ext cx="30480" cy="1186577"/>
          </a:xfrm>
          <a:prstGeom prst="rect">
            <a:avLst/>
          </a:prstGeom>
          <a:solidFill>
            <a:srgbClr val="325F7B"/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014" y="397073"/>
            <a:ext cx="5191720" cy="442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124E7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Trade Performance Analysis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014" y="1194197"/>
            <a:ext cx="2125742" cy="265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25F7B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Top Performers</a:t>
            </a:r>
            <a:endParaRPr lang="en-US" sz="1650" dirty="0"/>
          </a:p>
        </p:txBody>
      </p:sp>
      <p:sp>
        <p:nvSpPr>
          <p:cNvPr id="4" name="Shape 2"/>
          <p:cNvSpPr/>
          <p:nvPr/>
        </p:nvSpPr>
        <p:spPr>
          <a:xfrm>
            <a:off x="496014" y="1619250"/>
            <a:ext cx="6646307" cy="1227415"/>
          </a:xfrm>
          <a:prstGeom prst="roundRect">
            <a:avLst>
              <a:gd name="adj" fmla="val 1732"/>
            </a:avLst>
          </a:prstGeom>
          <a:solidFill>
            <a:srgbClr val="F3EEE3"/>
          </a:solidFill>
          <a:ln/>
        </p:spPr>
      </p:sp>
      <p:sp>
        <p:nvSpPr>
          <p:cNvPr id="5" name="Text 3"/>
          <p:cNvSpPr/>
          <p:nvPr/>
        </p:nvSpPr>
        <p:spPr>
          <a:xfrm>
            <a:off x="637699" y="1760934"/>
            <a:ext cx="177141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2B415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TM (Toyota)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37699" y="2124075"/>
            <a:ext cx="6362938" cy="226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+0.80%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37699" y="2478286"/>
            <a:ext cx="6362938" cy="226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Gain: </a:t>
            </a:r>
            <a:r>
              <a:rPr lang="en-US" sz="1100" b="1" dirty="0">
                <a:solidFill>
                  <a:srgbClr val="325F7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+$16.30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96014" y="2988350"/>
            <a:ext cx="6646307" cy="1227415"/>
          </a:xfrm>
          <a:prstGeom prst="roundRect">
            <a:avLst>
              <a:gd name="adj" fmla="val 1732"/>
            </a:avLst>
          </a:prstGeom>
          <a:solidFill>
            <a:srgbClr val="F3EEE3"/>
          </a:solidFill>
          <a:ln/>
        </p:spPr>
      </p:sp>
      <p:sp>
        <p:nvSpPr>
          <p:cNvPr id="9" name="Text 7"/>
          <p:cNvSpPr/>
          <p:nvPr/>
        </p:nvSpPr>
        <p:spPr>
          <a:xfrm>
            <a:off x="637699" y="3130034"/>
            <a:ext cx="177141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2B415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BLK (BlackRock)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37699" y="3493175"/>
            <a:ext cx="6362938" cy="226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+0.27%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37699" y="3847386"/>
            <a:ext cx="6362938" cy="226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Gain: </a:t>
            </a:r>
            <a:r>
              <a:rPr lang="en-US" sz="1100" b="1" dirty="0">
                <a:solidFill>
                  <a:srgbClr val="325F7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+$8.81</a:t>
            </a:r>
            <a:endParaRPr lang="en-US" sz="11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4" y="4375190"/>
            <a:ext cx="3220879" cy="3220879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7495699" y="1194197"/>
            <a:ext cx="2125742" cy="265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124E7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Underperformers</a:t>
            </a:r>
            <a:endParaRPr lang="en-US" sz="1650" dirty="0"/>
          </a:p>
        </p:txBody>
      </p:sp>
      <p:sp>
        <p:nvSpPr>
          <p:cNvPr id="14" name="Shape 11"/>
          <p:cNvSpPr/>
          <p:nvPr/>
        </p:nvSpPr>
        <p:spPr>
          <a:xfrm>
            <a:off x="7495699" y="1619250"/>
            <a:ext cx="6646307" cy="1257895"/>
          </a:xfrm>
          <a:prstGeom prst="roundRect">
            <a:avLst>
              <a:gd name="adj" fmla="val 1690"/>
            </a:avLst>
          </a:prstGeom>
          <a:solidFill>
            <a:srgbClr val="FFFCF5"/>
          </a:solidFill>
          <a:ln w="15240">
            <a:solidFill>
              <a:srgbClr val="D9D4C9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652623" y="1776174"/>
            <a:ext cx="177141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2B415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AMD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7652623" y="2139315"/>
            <a:ext cx="6332458" cy="226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-2.47%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7652623" y="2493526"/>
            <a:ext cx="6332458" cy="226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Loss: </a:t>
            </a:r>
            <a:r>
              <a:rPr lang="en-US" sz="1100" b="1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-$18.06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7495699" y="3018830"/>
            <a:ext cx="6646307" cy="1257895"/>
          </a:xfrm>
          <a:prstGeom prst="roundRect">
            <a:avLst>
              <a:gd name="adj" fmla="val 1690"/>
            </a:avLst>
          </a:prstGeom>
          <a:solidFill>
            <a:srgbClr val="FFFCF5"/>
          </a:solidFill>
          <a:ln w="15240">
            <a:solidFill>
              <a:srgbClr val="D9D4C9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652623" y="3175754"/>
            <a:ext cx="177141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2B415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NVDA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7652623" y="3538895"/>
            <a:ext cx="6332458" cy="226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-0.16%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7652623" y="3893106"/>
            <a:ext cx="6332458" cy="226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Loss: </a:t>
            </a:r>
            <a:r>
              <a:rPr lang="en-US" sz="1100" b="1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-$1.55</a:t>
            </a:r>
            <a:endParaRPr lang="en-US" sz="1100" dirty="0"/>
          </a:p>
        </p:txBody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5699" y="4436150"/>
            <a:ext cx="3236833" cy="323683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475E36D-C3F2-15CD-BC68-42F9CB0AB78F}"/>
              </a:ext>
            </a:extLst>
          </p:cNvPr>
          <p:cNvSpPr/>
          <p:nvPr/>
        </p:nvSpPr>
        <p:spPr>
          <a:xfrm>
            <a:off x="12862560" y="7741920"/>
            <a:ext cx="1635760" cy="467915"/>
          </a:xfrm>
          <a:prstGeom prst="rect">
            <a:avLst/>
          </a:prstGeom>
          <a:solidFill>
            <a:srgbClr val="FFFC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462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8906" y="3526750"/>
            <a:ext cx="9573220" cy="686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124E7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Key Takeaways &amp; Future Strategy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768906" y="4542711"/>
            <a:ext cx="494228" cy="494228"/>
          </a:xfrm>
          <a:prstGeom prst="roundRect">
            <a:avLst>
              <a:gd name="adj" fmla="val 6668"/>
            </a:avLst>
          </a:prstGeom>
          <a:solidFill>
            <a:srgbClr val="F3EEE3"/>
          </a:solidFill>
          <a:ln/>
        </p:spPr>
      </p:sp>
      <p:sp>
        <p:nvSpPr>
          <p:cNvPr id="5" name="Text 2"/>
          <p:cNvSpPr/>
          <p:nvPr/>
        </p:nvSpPr>
        <p:spPr>
          <a:xfrm>
            <a:off x="1482804" y="4618196"/>
            <a:ext cx="3467219" cy="686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B415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Capital Preservation Success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1482804" y="5436513"/>
            <a:ext cx="3467219" cy="1405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Diversification protected against major losses, though limited upside potential in short-term game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224582" y="4542711"/>
            <a:ext cx="494228" cy="494228"/>
          </a:xfrm>
          <a:prstGeom prst="roundRect">
            <a:avLst>
              <a:gd name="adj" fmla="val 6668"/>
            </a:avLst>
          </a:prstGeom>
          <a:solidFill>
            <a:srgbClr val="F3EEE3"/>
          </a:solidFill>
          <a:ln/>
        </p:spPr>
      </p:sp>
      <p:sp>
        <p:nvSpPr>
          <p:cNvPr id="8" name="Text 5"/>
          <p:cNvSpPr/>
          <p:nvPr/>
        </p:nvSpPr>
        <p:spPr>
          <a:xfrm>
            <a:off x="5938480" y="4618196"/>
            <a:ext cx="2746296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B415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Lesson Learned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5938480" y="5093256"/>
            <a:ext cx="3467219" cy="1757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Over-diversification in brief simulations dilutes profit opportunity — semiconductor losses neutralized automotive gains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9680258" y="4542711"/>
            <a:ext cx="494228" cy="494228"/>
          </a:xfrm>
          <a:prstGeom prst="roundRect">
            <a:avLst>
              <a:gd name="adj" fmla="val 6668"/>
            </a:avLst>
          </a:prstGeom>
          <a:solidFill>
            <a:srgbClr val="F3EEE3"/>
          </a:solidFill>
          <a:ln/>
        </p:spPr>
      </p:sp>
      <p:sp>
        <p:nvSpPr>
          <p:cNvPr id="11" name="Text 8"/>
          <p:cNvSpPr/>
          <p:nvPr/>
        </p:nvSpPr>
        <p:spPr>
          <a:xfrm>
            <a:off x="10394156" y="4618196"/>
            <a:ext cx="3075146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B415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Strategic Refinement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10394156" y="5093256"/>
            <a:ext cx="3467219" cy="1405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Future approach: embrace momentum trading, cut losses faster, concentrate positions for short-term competitions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768906" y="7097673"/>
            <a:ext cx="13092589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B415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Final return of +0.16% demonstrates risk management but reveals opportunity for more aggressive short-term tactics</a:t>
            </a:r>
            <a:endParaRPr lang="en-US" sz="17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EE27ED-567E-250E-6235-EFEFDC8776F6}"/>
              </a:ext>
            </a:extLst>
          </p:cNvPr>
          <p:cNvSpPr/>
          <p:nvPr/>
        </p:nvSpPr>
        <p:spPr>
          <a:xfrm>
            <a:off x="12862560" y="7741920"/>
            <a:ext cx="1635760" cy="467915"/>
          </a:xfrm>
          <a:prstGeom prst="rect">
            <a:avLst/>
          </a:prstGeom>
          <a:solidFill>
            <a:srgbClr val="FFFC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</Words>
  <Application>Microsoft Office PowerPoint</Application>
  <PresentationFormat>Custom</PresentationFormat>
  <Paragraphs>60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Montserrat Bold</vt:lpstr>
      <vt:lpstr>Montserrat</vt:lpstr>
      <vt:lpstr>Montserrat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Khalekuz Zaman</dc:creator>
  <cp:lastModifiedBy>Khalekuz Zaman</cp:lastModifiedBy>
  <cp:revision>2</cp:revision>
  <dcterms:created xsi:type="dcterms:W3CDTF">2025-12-03T03:00:26Z</dcterms:created>
  <dcterms:modified xsi:type="dcterms:W3CDTF">2025-12-03T03:01:40Z</dcterms:modified>
</cp:coreProperties>
</file>